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02" r:id="rId1"/>
  </p:sldMasterIdLst>
  <p:notesMasterIdLst>
    <p:notesMasterId r:id="rId18"/>
  </p:notesMasterIdLst>
  <p:handoutMasterIdLst>
    <p:handoutMasterId r:id="rId19"/>
  </p:handoutMasterIdLst>
  <p:sldIdLst>
    <p:sldId id="445" r:id="rId2"/>
    <p:sldId id="448" r:id="rId3"/>
    <p:sldId id="363" r:id="rId4"/>
    <p:sldId id="449" r:id="rId5"/>
    <p:sldId id="450" r:id="rId6"/>
    <p:sldId id="451" r:id="rId7"/>
    <p:sldId id="452" r:id="rId8"/>
    <p:sldId id="453" r:id="rId9"/>
    <p:sldId id="455" r:id="rId10"/>
    <p:sldId id="454" r:id="rId11"/>
    <p:sldId id="456" r:id="rId12"/>
    <p:sldId id="457" r:id="rId13"/>
    <p:sldId id="458" r:id="rId14"/>
    <p:sldId id="459" r:id="rId15"/>
    <p:sldId id="460" r:id="rId16"/>
    <p:sldId id="461" r:id="rId17"/>
  </p:sldIdLst>
  <p:sldSz cx="10080625" cy="7559675"/>
  <p:notesSz cx="6797675" cy="9928225"/>
  <p:defaultTextStyle>
    <a:defPPr>
      <a:defRPr lang="en-GB"/>
    </a:defPPr>
    <a:lvl1pPr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620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431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24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05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052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06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07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608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pos="18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26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510" autoAdjust="0"/>
  </p:normalViewPr>
  <p:slideViewPr>
    <p:cSldViewPr snapToGrid="0">
      <p:cViewPr varScale="1">
        <p:scale>
          <a:sx n="100" d="100"/>
          <a:sy n="100" d="100"/>
        </p:scale>
        <p:origin x="1064" y="64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-926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42"/>
        <p:guide pos="18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4336-9A6F-4360-8218-0BE269D7767F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A9F96-A97A-4017-A787-4F95F4E82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462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2475"/>
            <a:ext cx="4960938" cy="3722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0984" y="4715406"/>
            <a:ext cx="5435708" cy="4465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a-E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47253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47253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E38828A0-2C15-4826-B166-0B0F0FA5288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83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642" indent="-285632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2524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59953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654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5052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  <p:sp>
        <p:nvSpPr>
          <p:cNvPr id="8196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7D9DE2E-8F09-45B6-968F-250857F8110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8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756044" y="1996446"/>
            <a:ext cx="8568531" cy="16204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Medical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 and </a:t>
            </a:r>
            <a:r>
              <a:rPr lang="es-ES" dirty="0" err="1"/>
              <a:t>Applications</a:t>
            </a:r>
            <a:r>
              <a:rPr lang="es-ES" dirty="0"/>
              <a:t> (MISA)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950491" y="4241859"/>
            <a:ext cx="8568530" cy="1931917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03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Xavier </a:t>
            </a:r>
            <a:r>
              <a:rPr lang="es-ES" dirty="0" err="1"/>
              <a:t>Lladó</a:t>
            </a:r>
            <a:r>
              <a:rPr lang="es-ES" dirty="0"/>
              <a:t>, Robert Martí, José Bernal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267C-2E96-4E25-A6E0-0C0F380BEDD2}" type="datetime1">
              <a:rPr lang="es-ES" smtClean="0"/>
              <a:t>04/11/2024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5967"/>
            <a:ext cx="10080625" cy="2153708"/>
          </a:xfrm>
          <a:prstGeom prst="rect">
            <a:avLst/>
          </a:prstGeom>
        </p:spPr>
      </p:pic>
      <p:pic>
        <p:nvPicPr>
          <p:cNvPr id="8" name="Picture 2" descr="http://www.udg.edu/Portals/186/Users/252/08/508/centrat_p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" y="6173776"/>
            <a:ext cx="2444403" cy="6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9" y="610547"/>
            <a:ext cx="2857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574034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9" b="50000"/>
          <a:stretch/>
        </p:blipFill>
        <p:spPr bwMode="auto">
          <a:xfrm>
            <a:off x="0" y="1042320"/>
            <a:ext cx="10080625" cy="1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47" y="195256"/>
            <a:ext cx="685179" cy="42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147" y="6891768"/>
            <a:ext cx="955546" cy="632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5"/>
          <a:srcRect l="3238"/>
          <a:stretch/>
        </p:blipFill>
        <p:spPr>
          <a:xfrm>
            <a:off x="50006" y="617754"/>
            <a:ext cx="693146" cy="255598"/>
          </a:xfrm>
          <a:prstGeom prst="rect">
            <a:avLst/>
          </a:prstGeom>
        </p:spPr>
      </p:pic>
      <p:sp>
        <p:nvSpPr>
          <p:cNvPr id="11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23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0E8A-6B52-4EEC-9439-28C95F2215F9}" type="datetime1">
              <a:rPr lang="es-ES" smtClean="0"/>
              <a:t>04/11/2024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53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</p:sldLayoutIdLst>
  <p:hf hdr="0" ftr="0" dt="0"/>
  <p:txStyles>
    <p:titleStyle>
      <a:lvl1pPr algn="ctr" defTabSz="1007943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Souparno Chattopadhyay</a:t>
            </a:r>
            <a:endParaRPr lang="en-GB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/>
              <a:t>Skin </a:t>
            </a:r>
            <a:r>
              <a:rPr lang="en-IN" b="1" dirty="0"/>
              <a:t>Lesion</a:t>
            </a:r>
            <a:r>
              <a:rPr lang="es-ES" b="1" dirty="0"/>
              <a:t> Classification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0051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EF4C-763A-0767-3838-27AECADB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Model Architecture and Training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37B76-CBF5-B260-8131-C63F9CF10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33" y="1963816"/>
            <a:ext cx="6750050" cy="50428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4FDE4-57A5-94E2-B9C5-31ACF1E1F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427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303E-4AEA-C131-5F9A-451C246B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Model Architecture and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CA102-42A1-F98C-B17E-2FCFBADC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Stacked Ensemble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6F732-08CE-4032-2949-047F7123E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11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131BF-8013-879F-AEDB-430A7E399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1" y="2877438"/>
            <a:ext cx="9230934" cy="31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6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274D-147F-A4F1-D5DB-956DC999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Evaluation Metrics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6A4A-7447-832D-0C16-EDCED5ADF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Experimental Models</a:t>
            </a:r>
          </a:p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r>
              <a:rPr lang="en-IN" sz="2000" dirty="0"/>
              <a:t>Two Class Problem</a:t>
            </a:r>
          </a:p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endParaRPr lang="en-IN" sz="2000" dirty="0"/>
          </a:p>
          <a:p>
            <a:pPr marL="0" indent="0" algn="ctr">
              <a:buNone/>
            </a:pPr>
            <a:r>
              <a:rPr lang="en-IN" sz="2000" dirty="0"/>
              <a:t>Three Class Problem</a:t>
            </a:r>
          </a:p>
          <a:p>
            <a:pPr marL="0" indent="0" algn="ctr">
              <a:buNone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D1FE1-32AC-C1F4-E613-4932DDB1F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12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E2B4D-1F62-3F75-82F2-EED1251E8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3" y="2642456"/>
            <a:ext cx="8743950" cy="1102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FD8CF-21D7-E5F6-905F-00C0B956B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72" y="4927675"/>
            <a:ext cx="9269080" cy="11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3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1221-E60F-6CD2-4942-2BA98C64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Evaluation Metrics and 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A426-15AF-8D47-F858-578BCF61D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dirty="0"/>
              <a:t>Stacked Ensemble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2000" b="1" dirty="0"/>
              <a:t>Binary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D2840-384F-F824-78D8-83E3590D5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13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238A1-5F99-0C8D-A015-9D31A61A0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11" y="2896873"/>
            <a:ext cx="6686894" cy="24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85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715B-E4A4-274B-16EF-3C485B55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Evaluation Metrics and 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09E6C-7B8B-C33E-8B6A-03756D41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dirty="0"/>
              <a:t>Stacked Ensemble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b="1" dirty="0"/>
              <a:t>Three Class</a:t>
            </a:r>
            <a:r>
              <a:rPr lang="en-IN" sz="2800" b="1" dirty="0"/>
              <a:t> Classification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2DFAF-5DD8-17BF-580C-3D59F1533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14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EF8D7-6DA0-570A-FE1F-A50EF7E1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25" y="3281308"/>
            <a:ext cx="7354174" cy="236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6F1B-DC0E-466F-1EA9-20D8A5F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37B5-1387-7D66-9EEE-E4369559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The Pipeline achieved high accuracy in skin lesion classification: </a:t>
            </a:r>
            <a:r>
              <a:rPr lang="en-IN" b="1" dirty="0"/>
              <a:t>Binary (Nevus vs. Others): 82.83%</a:t>
            </a:r>
            <a:r>
              <a:rPr lang="en-IN" dirty="0"/>
              <a:t> and </a:t>
            </a:r>
            <a:r>
              <a:rPr lang="en-IN" b="1" dirty="0"/>
              <a:t>Three-Class (Melanoma, BCC, SCC): 78.28%</a:t>
            </a:r>
            <a:r>
              <a:rPr lang="en-IN" dirty="0"/>
              <a:t>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The stacked ensemble model improved overall performance, highlighting potential in early and precise dermatological diagnosis.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77892-3A6E-93D5-D7FD-148D7ACF2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001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092A2-438B-47C0-922A-6E301417E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16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66994-817C-8978-03E9-864FE3D9F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24" y="1332974"/>
            <a:ext cx="5476875" cy="5476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748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Problem Statement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4031" y="1230087"/>
            <a:ext cx="9484519" cy="5740346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/>
              <a:t>Binary Classification</a:t>
            </a:r>
          </a:p>
          <a:p>
            <a:pPr marL="0" indent="0" algn="ctr">
              <a:buNone/>
            </a:pPr>
            <a:endParaRPr lang="en-GB" b="1" dirty="0"/>
          </a:p>
          <a:p>
            <a:pPr marL="0" indent="0">
              <a:buNone/>
            </a:pPr>
            <a:r>
              <a:rPr lang="en-GB" sz="1800" dirty="0"/>
              <a:t>	   </a:t>
            </a:r>
            <a:r>
              <a:rPr lang="en-GB" sz="1800" b="1" dirty="0"/>
              <a:t>Nevus  </a:t>
            </a:r>
            <a:r>
              <a:rPr lang="en-GB" sz="1800" dirty="0"/>
              <a:t>                                                			   </a:t>
            </a:r>
            <a:r>
              <a:rPr lang="en-GB" sz="1800" b="1" dirty="0"/>
              <a:t>Others</a:t>
            </a:r>
          </a:p>
          <a:p>
            <a:pPr marL="0" indent="0" algn="ctr">
              <a:buNone/>
            </a:pPr>
            <a:r>
              <a:rPr lang="en-GB" sz="1200" dirty="0"/>
              <a:t>                                                                                                                                                                              Dermatofibroma , Melanoma , Basal Cell Carcinoma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F8AB6-39A5-25A9-BE8F-09C42799CB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1" y="3546881"/>
            <a:ext cx="2076451" cy="1557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561C47-726D-C7B1-D7CA-F0E4E84B4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543" y="3049336"/>
            <a:ext cx="1476375" cy="1476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EE3E6-E5FC-EA0E-4E39-4CA84E3F5E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558" y="5104219"/>
            <a:ext cx="1532343" cy="1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4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/>
          <p:cNvSpPr>
            <a:spLocks noGrp="1" noChangeArrowheads="1"/>
          </p:cNvSpPr>
          <p:nvPr>
            <p:ph type="title"/>
          </p:nvPr>
        </p:nvSpPr>
        <p:spPr>
          <a:xfrm>
            <a:off x="161924" y="0"/>
            <a:ext cx="9756775" cy="1390650"/>
          </a:xfrm>
          <a:ln/>
        </p:spPr>
        <p:txBody>
          <a:bodyPr/>
          <a:lstStyle/>
          <a:p>
            <a:pPr>
              <a:tabLst>
                <a:tab pos="723600" algn="l"/>
                <a:tab pos="1447196" algn="l"/>
                <a:tab pos="2170800" algn="l"/>
                <a:tab pos="2894399" algn="l"/>
                <a:tab pos="3617998" algn="l"/>
                <a:tab pos="4341600" algn="l"/>
                <a:tab pos="5065199" algn="l"/>
                <a:tab pos="5788799" algn="l"/>
                <a:tab pos="6512398" algn="l"/>
                <a:tab pos="7235999" algn="l"/>
                <a:tab pos="7959599" algn="l"/>
                <a:tab pos="8683198" algn="l"/>
                <a:tab pos="9406798" algn="l"/>
              </a:tabLst>
            </a:pPr>
            <a:r>
              <a:rPr lang="en-GB" b="1" dirty="0"/>
              <a:t>Problem Statement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</p:spPr>
        <p:txBody>
          <a:bodyPr>
            <a:normAutofit/>
          </a:bodyPr>
          <a:lstStyle/>
          <a:p>
            <a:pPr>
              <a:defRPr/>
            </a:pPr>
            <a:fld id="{8453B1C0-A460-4CCA-AAAD-78132F29AF2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EC24-A29D-CB92-792B-918A99CE6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4" y="1230087"/>
            <a:ext cx="9699625" cy="5740346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/>
              <a:t>Three Class Problem</a:t>
            </a:r>
          </a:p>
          <a:p>
            <a:pPr marL="0" indent="0" algn="ctr">
              <a:buNone/>
            </a:pPr>
            <a:endParaRPr lang="en-IN" b="1" dirty="0"/>
          </a:p>
          <a:p>
            <a:pPr marL="0" indent="0">
              <a:buNone/>
            </a:pPr>
            <a:r>
              <a:rPr lang="en-IN" sz="2000" b="1" dirty="0"/>
              <a:t>     Melanoma                 	           Basal Cell Carcinoma	            Squamous Cell Carcinoma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1F9E6-E964-3518-3479-6CB24C82C6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3341685"/>
            <a:ext cx="1854201" cy="1390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A572B-C153-2B76-BE5E-EFBA1E258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87" y="3341685"/>
            <a:ext cx="1390650" cy="1390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AC1E71-F0A3-3816-7FBE-F3B2B2DF93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862" y="3341685"/>
            <a:ext cx="18542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7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A6E7-5888-66DA-BEBF-EB4F9D94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  Data Preparation &amp; Preprocessing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3026E9-6EB2-6848-07D9-EB0CEC336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85" y="2346325"/>
            <a:ext cx="7725853" cy="3603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19FCA-F51B-45CC-58CB-788C82A81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6712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9FB9-25CD-8880-465A-90F5AAF7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 Data Preparation &amp; 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B0E8-6986-7147-9F20-5B2E8A5EA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/>
              <a:t>Preprocessing Pipeline</a:t>
            </a:r>
          </a:p>
          <a:p>
            <a:pPr marL="0" indent="0" algn="ctr">
              <a:buNone/>
            </a:pPr>
            <a:r>
              <a:rPr lang="en-IN" sz="1800" dirty="0"/>
              <a:t>Without Segmentation</a:t>
            </a:r>
          </a:p>
          <a:p>
            <a:pPr marL="0" indent="0" algn="ctr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 algn="ctr">
              <a:buNone/>
            </a:pPr>
            <a:endParaRPr lang="en-IN" sz="1800" dirty="0"/>
          </a:p>
          <a:p>
            <a:pPr marL="0" indent="0" algn="ctr">
              <a:buNone/>
            </a:pPr>
            <a:endParaRPr lang="en-IN" sz="1800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70C09-2511-F8CA-E3EF-C0C2EBFC9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5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B526-591E-A94B-8553-4794045EB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" y="3012069"/>
            <a:ext cx="9322594" cy="28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1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4B67-C094-7D80-079D-781F675F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 Data Preparation &amp; 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6A8B-1419-EEFC-65BB-A4D8A367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Dull Razor Technique</a:t>
            </a:r>
          </a:p>
          <a:p>
            <a:pPr marL="0" indent="0" algn="ctr">
              <a:buNone/>
            </a:pPr>
            <a:r>
              <a:rPr lang="en-IN" sz="2400" dirty="0"/>
              <a:t>Hair Removal</a:t>
            </a:r>
          </a:p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99959-4C86-95F3-38DF-710992D5D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6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D47BF-A2D5-993B-3FD1-5AFB8A0B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55" y="2351604"/>
            <a:ext cx="4538927" cy="5029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C5B28-F1B9-51DC-D6C5-CDEFAF1DF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247965" y="6413757"/>
            <a:ext cx="862183" cy="6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8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E0A25-CC82-0A38-F258-E8014C15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 Data Preparation &amp; 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9C65-8B81-80F9-7126-491C98D6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Preprocessing Pipeline</a:t>
            </a:r>
          </a:p>
          <a:p>
            <a:pPr marL="0" indent="0" algn="ctr">
              <a:buNone/>
            </a:pPr>
            <a:r>
              <a:rPr lang="en-IN" sz="1800" dirty="0"/>
              <a:t>With Segmentation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69BD-A403-B676-BBEC-2A19B389A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7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7FAA0-E9E6-DE0A-9BB0-A207C87C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2579760"/>
            <a:ext cx="9072562" cy="46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FFEB-C397-B751-B22D-8448C023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 Data Preparation &amp; 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214B4-1D57-82CA-874D-7698FF0F8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0" y="1232600"/>
            <a:ext cx="9072563" cy="5740346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/>
              <a:t>Segmentation Pipeline</a:t>
            </a:r>
          </a:p>
          <a:p>
            <a:pPr marL="0" indent="0" algn="ctr">
              <a:buNone/>
            </a:pPr>
            <a:r>
              <a:rPr lang="en-IN" sz="1800" dirty="0"/>
              <a:t>Visualising Grab Cut Results</a:t>
            </a:r>
          </a:p>
          <a:p>
            <a:pPr marL="0" indent="0" algn="ctr">
              <a:buNone/>
            </a:pPr>
            <a:endParaRPr lang="en-IN" sz="1800" dirty="0"/>
          </a:p>
          <a:p>
            <a:pPr marL="0" indent="0" algn="ctr">
              <a:buNone/>
            </a:pPr>
            <a:endParaRPr lang="en-IN" sz="1800" dirty="0"/>
          </a:p>
          <a:p>
            <a:pPr marL="0" indent="0" algn="ctr">
              <a:buNone/>
            </a:pP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B4B1B-6619-56CF-5FAC-39E10D6E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8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9772F-E33D-ACEB-BB4B-49F5119D52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51" y="4796822"/>
            <a:ext cx="2476569" cy="2476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35E71-B3E4-C755-884B-DB5882BD9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2895600"/>
            <a:ext cx="2101668" cy="1989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98D7F8-C5A7-7D00-848A-B95B6DFEC0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158" y="2948068"/>
            <a:ext cx="2053804" cy="1936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59F17-8C82-B6E5-8A6A-F31C49EB95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08" y="2956434"/>
            <a:ext cx="2053804" cy="1932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3973B-B128-3CDB-2FA3-DF0CCF6127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" y="3056155"/>
            <a:ext cx="2087351" cy="17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4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BB5-417A-C903-DCEB-5D984B73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 Data Preparation &amp; 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D9FCA-0443-0F69-20A0-D0E2AD117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Class Imbalance Problem </a:t>
            </a:r>
          </a:p>
          <a:p>
            <a:pPr marL="0" indent="0" algn="ctr">
              <a:buNone/>
            </a:pPr>
            <a:r>
              <a:rPr lang="en-IN" sz="1800" dirty="0"/>
              <a:t>Three Class Classification (Scc)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A2E9D-1184-2AEA-3453-C297DC11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9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ACCFC-FB40-9DCA-A5DA-CA1C1F8BD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3152775"/>
            <a:ext cx="85820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35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20913</TotalTime>
  <Words>205</Words>
  <Application>Microsoft Office PowerPoint</Application>
  <PresentationFormat>Custom</PresentationFormat>
  <Paragraphs>81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Verdana</vt:lpstr>
      <vt:lpstr>Wingdings</vt:lpstr>
      <vt:lpstr>Tema de Office</vt:lpstr>
      <vt:lpstr>Skin Lesion Classification </vt:lpstr>
      <vt:lpstr>Problem Statement</vt:lpstr>
      <vt:lpstr>Problem Statement</vt:lpstr>
      <vt:lpstr>  Data Preparation &amp; Preprocessing</vt:lpstr>
      <vt:lpstr> Data Preparation &amp; Preprocessing</vt:lpstr>
      <vt:lpstr> Data Preparation &amp; Preprocessing</vt:lpstr>
      <vt:lpstr> Data Preparation &amp; Preprocessing</vt:lpstr>
      <vt:lpstr> Data Preparation &amp; Preprocessing</vt:lpstr>
      <vt:lpstr> Data Preparation &amp; Preprocessing</vt:lpstr>
      <vt:lpstr>Model Architecture and Training</vt:lpstr>
      <vt:lpstr>Model Architecture and Training</vt:lpstr>
      <vt:lpstr>Evaluation Metrics and Results</vt:lpstr>
      <vt:lpstr>Evaluation Metrics and Results</vt:lpstr>
      <vt:lpstr>Evaluation Metrics and Results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Real-Time Systems  Robert Martí (marly@eia.udg.es)   Universitat de Girona Vibot Master.</dc:title>
  <dc:creator>robert</dc:creator>
  <cp:lastModifiedBy>Souparno Chattopadhyay</cp:lastModifiedBy>
  <cp:revision>381</cp:revision>
  <cp:lastPrinted>2012-03-12T14:04:27Z</cp:lastPrinted>
  <dcterms:modified xsi:type="dcterms:W3CDTF">2024-11-04T14:30:24Z</dcterms:modified>
</cp:coreProperties>
</file>